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1339e6fd534d44" /><Relationship Type="http://schemas.openxmlformats.org/officeDocument/2006/relationships/extended-properties" Target="/docProps/app.xml" Id="Re2569b7a5c764d4b" /><Relationship Type="http://schemas.openxmlformats.org/officeDocument/2006/relationships/officeDocument" Target="/ppt/presentation.xml" Id="R7ca7d5c5294d4c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fd8a9978b34a7d"/>
  </p:sldMasterIdLst>
  <p:notesMasterIdLst>
    <p:notesMasterId xmlns:r="http://schemas.openxmlformats.org/officeDocument/2006/relationships" r:id="Rdbf63f74a0574835"/>
  </p:notesMasterIdLst>
  <p:sldIdLst>
    <p:sldId xmlns:r="http://schemas.openxmlformats.org/officeDocument/2006/relationships" id="256" r:id="R719836f40da94740"/>
    <p:sldId xmlns:r="http://schemas.openxmlformats.org/officeDocument/2006/relationships" id="257" r:id="Rb69ac2f431b94649"/>
    <p:sldId xmlns:r="http://schemas.openxmlformats.org/officeDocument/2006/relationships" id="258" r:id="R576c62bb79fd46d0"/>
    <p:sldId xmlns:r="http://schemas.openxmlformats.org/officeDocument/2006/relationships" id="259" r:id="Rc69f914f61894c04"/>
    <p:sldId xmlns:r="http://schemas.openxmlformats.org/officeDocument/2006/relationships" id="260" r:id="R34d8e0c24c794030"/>
    <p:sldId xmlns:r="http://schemas.openxmlformats.org/officeDocument/2006/relationships" id="261" r:id="Raaf47bfcc2104838"/>
    <p:sldId xmlns:r="http://schemas.openxmlformats.org/officeDocument/2006/relationships" id="262" r:id="R98600f1079d54634"/>
    <p:sldId xmlns:r="http://schemas.openxmlformats.org/officeDocument/2006/relationships" id="263" r:id="R7f83093a8d1f4f29"/>
    <p:sldId xmlns:r="http://schemas.openxmlformats.org/officeDocument/2006/relationships" id="264" r:id="R44fcd0ef696f4f28"/>
    <p:sldId xmlns:r="http://schemas.openxmlformats.org/officeDocument/2006/relationships" id="265" r:id="R2198e4e3360447a9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5003d439b2480e" /><Relationship Type="http://schemas.openxmlformats.org/officeDocument/2006/relationships/slideMaster" Target="/ppt/slideMasters/slideMaster1.xml" Id="R10fd8a9978b34a7d" /><Relationship Type="http://schemas.openxmlformats.org/officeDocument/2006/relationships/notesMaster" Target="/ppt/notesMasters/notesMaster1.xml" Id="Rdbf63f74a0574835" /><Relationship Type="http://schemas.openxmlformats.org/officeDocument/2006/relationships/presProps" Target="/ppt/presProps.xml" Id="Rf7c1239bded943ee" /><Relationship Type="http://schemas.openxmlformats.org/officeDocument/2006/relationships/tableStyles" Target="/ppt/tableStyles.xml" Id="Rb8ae613f5c034284" /><Relationship Type="http://schemas.openxmlformats.org/officeDocument/2006/relationships/slide" Target="/ppt/slides/slide1.xml" Id="R719836f40da94740" /><Relationship Type="http://schemas.openxmlformats.org/officeDocument/2006/relationships/slide" Target="/ppt/slides/slide2.xml" Id="Rb69ac2f431b94649" /><Relationship Type="http://schemas.openxmlformats.org/officeDocument/2006/relationships/slide" Target="/ppt/slides/slide3.xml" Id="R576c62bb79fd46d0" /><Relationship Type="http://schemas.openxmlformats.org/officeDocument/2006/relationships/slide" Target="/ppt/slides/slide4.xml" Id="Rc69f914f61894c04" /><Relationship Type="http://schemas.openxmlformats.org/officeDocument/2006/relationships/slide" Target="/ppt/slides/slide5.xml" Id="R34d8e0c24c794030" /><Relationship Type="http://schemas.openxmlformats.org/officeDocument/2006/relationships/slide" Target="/ppt/slides/slide6.xml" Id="Raaf47bfcc2104838" /><Relationship Type="http://schemas.openxmlformats.org/officeDocument/2006/relationships/slide" Target="/ppt/slides/slide7.xml" Id="R98600f1079d54634" /><Relationship Type="http://schemas.openxmlformats.org/officeDocument/2006/relationships/slide" Target="/ppt/slides/slide8.xml" Id="R7f83093a8d1f4f29" /><Relationship Type="http://schemas.openxmlformats.org/officeDocument/2006/relationships/slide" Target="/ppt/slides/slide9.xml" Id="R44fcd0ef696f4f28" /><Relationship Type="http://schemas.openxmlformats.org/officeDocument/2006/relationships/slide" Target="/ppt/slides/slide10.xml" Id="R2198e4e3360447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4728f836654c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f550e8fa5b4f64" /><Relationship Type="http://schemas.openxmlformats.org/officeDocument/2006/relationships/notesMaster" Target="/ppt/notesMasters/notesMaster1.xml" Id="R8ce19c4745ce4b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5b5df0e77f44b5" /><Relationship Type="http://schemas.openxmlformats.org/officeDocument/2006/relationships/notesMaster" Target="/ppt/notesMasters/notesMaster1.xml" Id="R018ea4bf218646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c15e789e944bc9" /><Relationship Type="http://schemas.openxmlformats.org/officeDocument/2006/relationships/notesMaster" Target="/ppt/notesMasters/notesMaster1.xml" Id="R35b1641a1a2b47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eae765ef6a4ae5" /><Relationship Type="http://schemas.openxmlformats.org/officeDocument/2006/relationships/notesMaster" Target="/ppt/notesMasters/notesMaster1.xml" Id="R5cf70684bea545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5f8b3abd8d4027" /><Relationship Type="http://schemas.openxmlformats.org/officeDocument/2006/relationships/notesMaster" Target="/ppt/notesMasters/notesMaster1.xml" Id="Rd5fe1fb55eeb4b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8a69a669ad4e60" /><Relationship Type="http://schemas.openxmlformats.org/officeDocument/2006/relationships/notesMaster" Target="/ppt/notesMasters/notesMaster1.xml" Id="R98118f2c4b894f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b57e24c3dd4567" /><Relationship Type="http://schemas.openxmlformats.org/officeDocument/2006/relationships/notesMaster" Target="/ppt/notesMasters/notesMaster1.xml" Id="R7f72b175b6b841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ea3f5ce2ae46c1" /><Relationship Type="http://schemas.openxmlformats.org/officeDocument/2006/relationships/notesMaster" Target="/ppt/notesMasters/notesMaster1.xml" Id="R6ef4dcfd917247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85b5c95713447e" /><Relationship Type="http://schemas.openxmlformats.org/officeDocument/2006/relationships/notesMaster" Target="/ppt/notesMasters/notesMaster1.xml" Id="R8e3be2fc9e704c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e0e2e39af34838" /><Relationship Type="http://schemas.openxmlformats.org/officeDocument/2006/relationships/notesMaster" Target="/ppt/notesMasters/notesMaster1.xml" Id="Rc9dd9145fc1942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894ce36f0449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f08cffc5584a96" /><Relationship Type="http://schemas.openxmlformats.org/officeDocument/2006/relationships/slideLayout" Target="/ppt/slideLayouts/slideLayout1.xml" Id="R70176dec0de34a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176dec0de34a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b9658af594336" /><Relationship Type="http://schemas.openxmlformats.org/officeDocument/2006/relationships/image" Target="/ppt/media/image.png" Id="R27ed0d7e008c4e89" /><Relationship Type="http://schemas.openxmlformats.org/officeDocument/2006/relationships/image" Target="/ppt/media/image.svg" Id="R0c1b9aed9aad4732" /><Relationship Type="http://schemas.openxmlformats.org/officeDocument/2006/relationships/notesSlide" Target="/ppt/notesSlides/notesSlide1.xml" Id="R3b6c01f3438841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70e42d2c347fc" /><Relationship Type="http://schemas.openxmlformats.org/officeDocument/2006/relationships/notesSlide" Target="/ppt/notesSlides/notesSlide2.xml" Id="R3b57441b96a64d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d98ed0884415f" /><Relationship Type="http://schemas.openxmlformats.org/officeDocument/2006/relationships/notesSlide" Target="/ppt/notesSlides/notesSlide3.xml" Id="Re1ccaf6fa85141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a301d44bc04e4d" /><Relationship Type="http://schemas.openxmlformats.org/officeDocument/2006/relationships/notesSlide" Target="/ppt/notesSlides/notesSlide4.xml" Id="R149110c39d1444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12ed27a144455" /><Relationship Type="http://schemas.openxmlformats.org/officeDocument/2006/relationships/notesSlide" Target="/ppt/notesSlides/notesSlide5.xml" Id="Rc09088a69cf54d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452308cb24df3" /><Relationship Type="http://schemas.openxmlformats.org/officeDocument/2006/relationships/notesSlide" Target="/ppt/notesSlides/notesSlide6.xml" Id="R2e94ed22eac844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27c5e5a9a44ce" /><Relationship Type="http://schemas.openxmlformats.org/officeDocument/2006/relationships/notesSlide" Target="/ppt/notesSlides/notesSlide7.xml" Id="R3e3f326dee6f4d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28f9c66ee4dc3" /><Relationship Type="http://schemas.openxmlformats.org/officeDocument/2006/relationships/chart" Target="/ppt/slides/charts/chart1.xml" Id="R2437f7ff43ee415a" /><Relationship Type="http://schemas.openxmlformats.org/officeDocument/2006/relationships/notesSlide" Target="/ppt/notesSlides/notesSlide8.xml" Id="R3be77f0a06d64b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538a3c6dd4842" /><Relationship Type="http://schemas.openxmlformats.org/officeDocument/2006/relationships/image" Target="/ppt/media/image2.png" Id="R4f5534172c784775" /><Relationship Type="http://schemas.openxmlformats.org/officeDocument/2006/relationships/notesSlide" Target="/ppt/notesSlides/notesSlide9.xml" Id="R0972b81f557848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efc4c403e45c1" /><Relationship Type="http://schemas.openxmlformats.org/officeDocument/2006/relationships/notesSlide" Target="/ppt/notesSlides/notesSlide10.xml" Id="Ra9fb310fff7a4a6e" /></Relationships>
</file>

<file path=ppt/slides/charts/chart1.xml><?xml version="1.0" encoding="utf-8"?>
<c:chartSpace xmlns:c="http://schemas.openxmlformats.org/drawingml/2006/chart">
  <c:lang val="en-US"/>
  <c:chart>
    <c:plotArea>
      <c:lineChart>
        <c:grouping val="standard"/>
        <c:ser>
          <c:idx val="0"/>
          <c:order val="0"/>
          <c:tx>
            <c:v>PID normal</c:v>
          </c:tx>
          <c:spPr>
            <a:solidFill xmlns:a="http://schemas.openxmlformats.org/drawingml/2006/main">
              <a:srgbClr val="2765A8"/>
            </a:solidFill>
            <a:ln xmlns:a="http://schemas.openxmlformats.org/drawingml/2006/main" w="23813">
              <a:solidFill>
                <a:srgbClr val="2765A8"/>
              </a:solidFill>
            </a:ln>
          </c:spPr>
          <c:marker>
            <c:symbol val="none"/>
          </c:marker>
          <c:cat>
            <c:numLit>
              <c:formatCode>General</c:formatCode>
              <c:ptCount val="61"/>
              <c:pt idx="0">
                <c:v>0.0</c:v>
              </c:pt>
              <c:pt idx="1">
                <c:v>0.2</c:v>
              </c:pt>
              <c:pt idx="2">
                <c:v>0.4</c:v>
              </c:pt>
              <c:pt idx="3">
                <c:v>0.6</c:v>
              </c:pt>
              <c:pt idx="4">
                <c:v>0.8</c:v>
              </c:pt>
              <c:pt idx="5">
                <c:v>1.0</c:v>
              </c:pt>
              <c:pt idx="6">
                <c:v>1.2</c:v>
              </c:pt>
              <c:pt idx="7">
                <c:v>1.4</c:v>
              </c:pt>
              <c:pt idx="8">
                <c:v>1.6</c:v>
              </c:pt>
              <c:pt idx="9">
                <c:v>1.8</c:v>
              </c:pt>
              <c:pt idx="10">
                <c:v>2.0</c:v>
              </c:pt>
              <c:pt idx="11">
                <c:v>2.2</c:v>
              </c:pt>
              <c:pt idx="12">
                <c:v>2.4</c:v>
              </c:pt>
              <c:pt idx="13">
                <c:v>2.6</c:v>
              </c:pt>
              <c:pt idx="14">
                <c:v>2.8</c:v>
              </c:pt>
              <c:pt idx="15">
                <c:v>3.0</c:v>
              </c:pt>
              <c:pt idx="16">
                <c:v>3.2</c:v>
              </c:pt>
              <c:pt idx="17">
                <c:v>3.4</c:v>
              </c:pt>
              <c:pt idx="18">
                <c:v>3.6</c:v>
              </c:pt>
              <c:pt idx="19">
                <c:v>3.8</c:v>
              </c:pt>
              <c:pt idx="20">
                <c:v>4.0</c:v>
              </c:pt>
              <c:pt idx="21">
                <c:v>4.2</c:v>
              </c:pt>
              <c:pt idx="22">
                <c:v>4.4</c:v>
              </c:pt>
              <c:pt idx="23">
                <c:v>4.6</c:v>
              </c:pt>
              <c:pt idx="24">
                <c:v>4.8</c:v>
              </c:pt>
              <c:pt idx="25">
                <c:v>5.0</c:v>
              </c:pt>
              <c:pt idx="26">
                <c:v>5.2</c:v>
              </c:pt>
              <c:pt idx="27">
                <c:v>5.4</c:v>
              </c:pt>
              <c:pt idx="28">
                <c:v>5.6</c:v>
              </c:pt>
              <c:pt idx="29">
                <c:v>5.8</c:v>
              </c:pt>
              <c:pt idx="30">
                <c:v>6.0</c:v>
              </c:pt>
              <c:pt idx="31">
                <c:v>6.2</c:v>
              </c:pt>
              <c:pt idx="32">
                <c:v>6.4</c:v>
              </c:pt>
              <c:pt idx="33">
                <c:v>6.6</c:v>
              </c:pt>
              <c:pt idx="34">
                <c:v>6.8</c:v>
              </c:pt>
              <c:pt idx="35">
                <c:v>7.0</c:v>
              </c:pt>
              <c:pt idx="36">
                <c:v>7.2</c:v>
              </c:pt>
              <c:pt idx="37">
                <c:v>7.4</c:v>
              </c:pt>
              <c:pt idx="38">
                <c:v>7.6</c:v>
              </c:pt>
              <c:pt idx="39">
                <c:v>7.8</c:v>
              </c:pt>
              <c:pt idx="40">
                <c:v>8.0</c:v>
              </c:pt>
              <c:pt idx="41">
                <c:v>8.2</c:v>
              </c:pt>
              <c:pt idx="42">
                <c:v>8.4</c:v>
              </c:pt>
              <c:pt idx="43">
                <c:v>8.6</c:v>
              </c:pt>
              <c:pt idx="44">
                <c:v>8.8</c:v>
              </c:pt>
              <c:pt idx="45">
                <c:v>9.0</c:v>
              </c:pt>
              <c:pt idx="46">
                <c:v>9.2</c:v>
              </c:pt>
              <c:pt idx="47">
                <c:v>9.4</c:v>
              </c:pt>
              <c:pt idx="48">
                <c:v>9.6</c:v>
              </c:pt>
              <c:pt idx="49">
                <c:v>9.8</c:v>
              </c:pt>
              <c:pt idx="50">
                <c:v>10.0</c:v>
              </c:pt>
              <c:pt idx="51">
                <c:v>10.2</c:v>
              </c:pt>
              <c:pt idx="52">
                <c:v>10.4</c:v>
              </c:pt>
              <c:pt idx="53">
                <c:v>10.6</c:v>
              </c:pt>
              <c:pt idx="54">
                <c:v>10.8</c:v>
              </c:pt>
              <c:pt idx="55">
                <c:v>11.0</c:v>
              </c:pt>
              <c:pt idx="56">
                <c:v>11.2</c:v>
              </c:pt>
              <c:pt idx="57">
                <c:v>11.4</c:v>
              </c:pt>
              <c:pt idx="58">
                <c:v>11.6</c:v>
              </c:pt>
              <c:pt idx="59">
                <c:v>11.8</c:v>
              </c:pt>
              <c:pt idx="60">
                <c:v>12.0</c:v>
              </c:pt>
            </c:numLit>
          </c:cat>
          <c:val>
            <c:numLit>
              <c:formatCode>General</c:formatCode>
              <c:ptCount val="61"/>
              <c:pt idx="0">
                <c:v>7</c:v>
              </c:pt>
              <c:pt idx="1">
                <c:v>3.1365423497994063</c:v>
              </c:pt>
              <c:pt idx="2">
                <c:v>-4.113190216419919</c:v>
              </c:pt>
              <c:pt idx="3">
                <c:v>-7.542454184908551</c:v>
              </c:pt>
              <c:pt idx="4">
                <c:v>-3.5920609635839424</c:v>
              </c:pt>
              <c:pt idx="5">
                <c:v>4.168921377098752</c:v>
              </c:pt>
              <c:pt idx="6">
                <c:v>8.214350792810572</c:v>
              </c:pt>
              <c:pt idx="7">
                <c:v>4.368795482804423</c:v>
              </c:pt>
              <c:pt idx="8">
                <c:v>-3.955602101068006</c:v>
              </c:pt>
              <c:pt idx="9">
                <c:v>-8.7003993765873</c:v>
              </c:pt>
              <c:pt idx="10">
                <c:v>-5.013951231628552</c:v>
              </c:pt>
              <c:pt idx="11">
                <c:v>3.8836088516649694</c:v>
              </c:pt>
              <c:pt idx="12">
                <c:v>9.378382880232543</c:v>
              </c:pt>
              <c:pt idx="13">
                <c:v>5.8739288859592</c:v>
              </c:pt>
              <c:pt idx="14">
                <c:v>-3.6535494572364238</c:v>
              </c:pt>
              <c:pt idx="15">
                <c:v>-9.987803453414186</c:v>
              </c:pt>
              <c:pt idx="16">
                <c:v>-6.71370480862765</c:v>
              </c:pt>
              <c:pt idx="17">
                <c:v>3.4816052181731294</c:v>
              </c:pt>
              <c:pt idx="18">
                <c:v>10.735657645959389</c:v>
              </c:pt>
              <c:pt idx="19">
                <c:v>7.725737879474248</c:v>
              </c:pt>
              <c:pt idx="20">
                <c:v>-3.211302527968692</c:v>
              </c:pt>
              <c:pt idx="21">
                <c:v>-4.097289996509023</c:v>
              </c:pt>
              <c:pt idx="22">
                <c:v>-8.35247292210137</c:v>
              </c:pt>
              <c:pt idx="23">
                <c:v>-5.5207384456094895</c:v>
              </c:pt>
              <c:pt idx="24">
                <c:v>3.0042714048520316</c:v>
              </c:pt>
              <c:pt idx="25">
                <c:v>9.02781685157212</c:v>
              </c:pt>
              <c:pt idx="26">
                <c:v>6.482274031312358</c:v>
              </c:pt>
              <c:pt idx="27">
                <c:v>-2.5966403139620193</c:v>
              </c:pt>
              <c:pt idx="28">
                <c:v>-9.462933443516258</c:v>
              </c:pt>
              <c:pt idx="29">
                <c:v>-7.2399064813023335</c:v>
              </c:pt>
              <c:pt idx="30">
                <c:v>2.398018779821023</c:v>
              </c:pt>
              <c:pt idx="31">
                <c:v>10.165406409164426</c:v>
              </c:pt>
              <c:pt idx="32">
                <c:v>8.29597460635417</c:v>
              </c:pt>
              <c:pt idx="33">
                <c:v>-1.9744562717693952</c:v>
              </c:pt>
              <c:pt idx="34">
                <c:v>-10.763790053317672</c:v>
              </c:pt>
              <c:pt idx="35">
                <c:v>-9.313186255206144</c:v>
              </c:pt>
              <c:pt idx="36">
                <c:v>1.5564834486037786</c:v>
              </c:pt>
              <c:pt idx="37">
                <c:v>11.28229696418351</c:v>
              </c:pt>
              <c:pt idx="38">
                <c:v>10.697819051527194</c:v>
              </c:pt>
              <c:pt idx="39">
                <c:v>-0.49863058881465855</c:v>
              </c:pt>
              <c:pt idx="40">
                <c:v>-11.118798534073596</c:v>
              </c:pt>
              <c:pt idx="41">
                <c:v>-12.311801649579007</c:v>
              </c:pt>
              <c:pt idx="42">
                <c:v>-1.4331762043062246</c:v>
              </c:pt>
              <c:pt idx="43">
                <c:v>9.866015713600921</c:v>
              </c:pt>
              <c:pt idx="44">
                <c:v>13.960847651705372</c:v>
              </c:pt>
              <c:pt idx="45">
                <c:v>4.630831611766498</c:v>
              </c:pt>
              <c:pt idx="46">
                <c:v>-7.58362529578187</c:v>
              </c:pt>
              <c:pt idx="47">
                <c:v>-14.745318379675423</c:v>
              </c:pt>
              <c:pt idx="48">
                <c:v>-8.664236356581492</c:v>
              </c:pt>
              <c:pt idx="49">
                <c:v>4.28052451041971</c:v>
              </c:pt>
              <c:pt idx="50">
                <c:v>13.775047535053922</c:v>
              </c:pt>
              <c:pt idx="51">
                <c:v>12.883267132004674</c:v>
              </c:pt>
              <c:pt idx="52">
                <c:v>0.16857760898369695</c:v>
              </c:pt>
              <c:pt idx="53">
                <c:v>-10.900422997908063</c:v>
              </c:pt>
              <c:pt idx="54">
                <c:v>-15.48242471438029</c:v>
              </c:pt>
              <c:pt idx="55">
                <c:v>-5.709673752895694</c:v>
              </c:pt>
              <c:pt idx="56">
                <c:v>6.759122276701499</c:v>
              </c:pt>
              <c:pt idx="57">
                <c:v>15.264896387346836</c:v>
              </c:pt>
              <c:pt idx="58">
                <c:v>11.875100723025664</c:v>
              </c:pt>
              <c:pt idx="59">
                <c:v>-1.5372669749836088</c:v>
              </c:pt>
              <c:pt idx="60">
                <c:v>-12.125790167257634</c:v>
              </c:pt>
            </c:numLit>
          </c:val>
        </c:ser>
        <c:ser>
          <c:idx val="1"/>
          <c:order val="1"/>
          <c:tx>
            <c:v>PID IA</c:v>
          </c:tx>
          <c:spPr>
            <a:solidFill xmlns:a="http://schemas.openxmlformats.org/drawingml/2006/main">
              <a:srgbClr val="C4513B"/>
            </a:solidFill>
            <a:ln xmlns:a="http://schemas.openxmlformats.org/drawingml/2006/main" w="23813">
              <a:solidFill>
                <a:srgbClr val="C4513B"/>
              </a:solidFill>
            </a:ln>
          </c:spPr>
          <c:marker>
            <c:symbol val="none"/>
          </c:marker>
          <c:cat>
            <c:numLit>
              <c:formatCode>General</c:formatCode>
              <c:ptCount val="61"/>
              <c:pt idx="0">
                <c:v>0.0</c:v>
              </c:pt>
              <c:pt idx="1">
                <c:v>0.2</c:v>
              </c:pt>
              <c:pt idx="2">
                <c:v>0.4</c:v>
              </c:pt>
              <c:pt idx="3">
                <c:v>0.6</c:v>
              </c:pt>
              <c:pt idx="4">
                <c:v>0.8</c:v>
              </c:pt>
              <c:pt idx="5">
                <c:v>1.0</c:v>
              </c:pt>
              <c:pt idx="6">
                <c:v>1.2</c:v>
              </c:pt>
              <c:pt idx="7">
                <c:v>1.4</c:v>
              </c:pt>
              <c:pt idx="8">
                <c:v>1.6</c:v>
              </c:pt>
              <c:pt idx="9">
                <c:v>1.8</c:v>
              </c:pt>
              <c:pt idx="10">
                <c:v>2.0</c:v>
              </c:pt>
              <c:pt idx="11">
                <c:v>2.2</c:v>
              </c:pt>
              <c:pt idx="12">
                <c:v>2.4</c:v>
              </c:pt>
              <c:pt idx="13">
                <c:v>2.6</c:v>
              </c:pt>
              <c:pt idx="14">
                <c:v>2.8</c:v>
              </c:pt>
              <c:pt idx="15">
                <c:v>3.0</c:v>
              </c:pt>
              <c:pt idx="16">
                <c:v>3.2</c:v>
              </c:pt>
              <c:pt idx="17">
                <c:v>3.4</c:v>
              </c:pt>
              <c:pt idx="18">
                <c:v>3.6</c:v>
              </c:pt>
              <c:pt idx="19">
                <c:v>3.8</c:v>
              </c:pt>
              <c:pt idx="20">
                <c:v>4.0</c:v>
              </c:pt>
              <c:pt idx="21">
                <c:v>4.2</c:v>
              </c:pt>
              <c:pt idx="22">
                <c:v>4.4</c:v>
              </c:pt>
              <c:pt idx="23">
                <c:v>4.6</c:v>
              </c:pt>
              <c:pt idx="24">
                <c:v>4.8</c:v>
              </c:pt>
              <c:pt idx="25">
                <c:v>5.0</c:v>
              </c:pt>
              <c:pt idx="26">
                <c:v>5.2</c:v>
              </c:pt>
              <c:pt idx="27">
                <c:v>5.4</c:v>
              </c:pt>
              <c:pt idx="28">
                <c:v>5.6</c:v>
              </c:pt>
              <c:pt idx="29">
                <c:v>5.8</c:v>
              </c:pt>
              <c:pt idx="30">
                <c:v>6.0</c:v>
              </c:pt>
              <c:pt idx="31">
                <c:v>6.2</c:v>
              </c:pt>
              <c:pt idx="32">
                <c:v>6.4</c:v>
              </c:pt>
              <c:pt idx="33">
                <c:v>6.6</c:v>
              </c:pt>
              <c:pt idx="34">
                <c:v>6.8</c:v>
              </c:pt>
              <c:pt idx="35">
                <c:v>7.0</c:v>
              </c:pt>
              <c:pt idx="36">
                <c:v>7.2</c:v>
              </c:pt>
              <c:pt idx="37">
                <c:v>7.4</c:v>
              </c:pt>
              <c:pt idx="38">
                <c:v>7.6</c:v>
              </c:pt>
              <c:pt idx="39">
                <c:v>7.8</c:v>
              </c:pt>
              <c:pt idx="40">
                <c:v>8.0</c:v>
              </c:pt>
              <c:pt idx="41">
                <c:v>8.2</c:v>
              </c:pt>
              <c:pt idx="42">
                <c:v>8.4</c:v>
              </c:pt>
              <c:pt idx="43">
                <c:v>8.6</c:v>
              </c:pt>
              <c:pt idx="44">
                <c:v>8.8</c:v>
              </c:pt>
              <c:pt idx="45">
                <c:v>9.0</c:v>
              </c:pt>
              <c:pt idx="46">
                <c:v>9.2</c:v>
              </c:pt>
              <c:pt idx="47">
                <c:v>9.4</c:v>
              </c:pt>
              <c:pt idx="48">
                <c:v>9.6</c:v>
              </c:pt>
              <c:pt idx="49">
                <c:v>9.8</c:v>
              </c:pt>
              <c:pt idx="50">
                <c:v>10.0</c:v>
              </c:pt>
              <c:pt idx="51">
                <c:v>10.2</c:v>
              </c:pt>
              <c:pt idx="52">
                <c:v>10.4</c:v>
              </c:pt>
              <c:pt idx="53">
                <c:v>10.6</c:v>
              </c:pt>
              <c:pt idx="54">
                <c:v>10.8</c:v>
              </c:pt>
              <c:pt idx="55">
                <c:v>11.0</c:v>
              </c:pt>
              <c:pt idx="56">
                <c:v>11.2</c:v>
              </c:pt>
              <c:pt idx="57">
                <c:v>11.4</c:v>
              </c:pt>
              <c:pt idx="58">
                <c:v>11.6</c:v>
              </c:pt>
              <c:pt idx="59">
                <c:v>11.8</c:v>
              </c:pt>
              <c:pt idx="60">
                <c:v>12.0</c:v>
              </c:pt>
            </c:numLit>
          </c:cat>
          <c:val>
            <c:numLit>
              <c:formatCode>General</c:formatCode>
              <c:ptCount val="61"/>
              <c:pt idx="0">
                <c:v>7</c:v>
              </c:pt>
              <c:pt idx="1">
                <c:v>3.755867406594305</c:v>
              </c:pt>
              <c:pt idx="2">
                <c:v>-3.120837434740865</c:v>
              </c:pt>
              <c:pt idx="3">
                <c:v>-7.980338141213186</c:v>
              </c:pt>
              <c:pt idx="4">
                <c:v>-5.76386620516609</c:v>
              </c:pt>
              <c:pt idx="5">
                <c:v>1.6759518896630992</c:v>
              </c:pt>
              <c:pt idx="6">
                <c:v>8.232809500117318</c:v>
              </c:pt>
              <c:pt idx="7">
                <c:v>7.62880042007142</c:v>
              </c:pt>
              <c:pt idx="8">
                <c:v>0.8339800513814181</c:v>
              </c:pt>
              <c:pt idx="9">
                <c:v>-7.103290643802393</c:v>
              </c:pt>
              <c:pt idx="10">
                <c:v>-8.967526430125593</c:v>
              </c:pt>
              <c:pt idx="11">
                <c:v>-3.277031192383467</c:v>
              </c:pt>
              <c:pt idx="12">
                <c:v>5.391508171226416</c:v>
              </c:pt>
              <c:pt idx="13">
                <c:v>9.603776434814991</c:v>
              </c:pt>
              <c:pt idx="14">
                <c:v>5.680124444269971</c:v>
              </c:pt>
              <c:pt idx="15">
                <c:v>-2.833334042319556</c:v>
              </c:pt>
              <c:pt idx="16">
                <c:v>-9.340321820379009</c:v>
              </c:pt>
              <c:pt idx="17">
                <c:v>-7.59464173160853</c:v>
              </c:pt>
              <c:pt idx="18">
                <c:v>0.16135843927997462</c:v>
              </c:pt>
              <c:pt idx="19">
                <c:v>8.215183768334827</c:v>
              </c:pt>
              <c:pt idx="20">
                <c:v>8.9730557295938</c:v>
              </c:pt>
              <c:pt idx="21">
                <c:v>9.145223353653979</c:v>
              </c:pt>
              <c:pt idx="22">
                <c:v>-4.008226941077323</c:v>
              </c:pt>
              <c:pt idx="23">
                <c:v>-14.017889248301445</c:v>
              </c:pt>
              <c:pt idx="24">
                <c:v>-11.883032940164394</c:v>
              </c:pt>
              <c:pt idx="25">
                <c:v>-1.2341495308623305</c:v>
              </c:pt>
              <c:pt idx="26">
                <c:v>9.484870221532569</c:v>
              </c:pt>
              <c:pt idx="27">
                <c:v>11.00959561527319</c:v>
              </c:pt>
              <c:pt idx="28">
                <c:v>4.779400224461886</c:v>
              </c:pt>
              <c:pt idx="29">
                <c:v>-4.990669032541854</c:v>
              </c:pt>
              <c:pt idx="30">
                <c:v>-10.778441730246401</c:v>
              </c:pt>
              <c:pt idx="31">
                <c:v>-6.947465637525144</c:v>
              </c:pt>
              <c:pt idx="32">
                <c:v>2.2706584866861617</c:v>
              </c:pt>
              <c:pt idx="33">
                <c:v>9.782207843512726</c:v>
              </c:pt>
              <c:pt idx="34">
                <c:v>8.541713286372206</c:v>
              </c:pt>
              <c:pt idx="35">
                <c:v>0.9826132657529729</c:v>
              </c:pt>
              <c:pt idx="36">
                <c:v>-7.710333325038582</c:v>
              </c:pt>
              <c:pt idx="37">
                <c:v>-9.606922635101384</c:v>
              </c:pt>
              <c:pt idx="38">
                <c:v>-3.6551405803070067</c:v>
              </c:pt>
              <c:pt idx="39">
                <c:v>5.424631995855309</c:v>
              </c:pt>
              <c:pt idx="40">
                <c:v>9.953315573248071</c:v>
              </c:pt>
              <c:pt idx="41">
                <c:v>6.064288473072469</c:v>
              </c:pt>
              <c:pt idx="42">
                <c:v>-2.5916732940537837</c:v>
              </c:pt>
              <c:pt idx="43">
                <c:v>-9.42631010897375</c:v>
              </c:pt>
              <c:pt idx="44">
                <c:v>-7.89495957571434</c:v>
              </c:pt>
              <c:pt idx="45">
                <c:v>-0.20239046934616983</c:v>
              </c:pt>
              <c:pt idx="46">
                <c:v>8.068014812016878</c:v>
              </c:pt>
              <c:pt idx="47">
                <c:v>9.178014234045452</c:v>
              </c:pt>
              <c:pt idx="48">
                <c:v>2.9924833996152658</c:v>
              </c:pt>
              <c:pt idx="49">
                <c:v>-5.877604318257237</c:v>
              </c:pt>
              <c:pt idx="50">
                <c:v>-9.773563528714677</c:v>
              </c:pt>
              <c:pt idx="51">
                <c:v>-5.433082905680416</c:v>
              </c:pt>
              <c:pt idx="52">
                <c:v>3.3078342548754884</c:v>
              </c:pt>
              <c:pt idx="53">
                <c:v>9.58268664833182</c:v>
              </c:pt>
              <c:pt idx="54">
                <c:v>7.438410298474734</c:v>
              </c:pt>
              <c:pt idx="55">
                <c:v>-0.5060506665097393</c:v>
              </c:pt>
              <c:pt idx="56">
                <c:v>-8.450257296609145</c:v>
              </c:pt>
              <c:pt idx="57">
                <c:v>-8.862420860480588</c:v>
              </c:pt>
              <c:pt idx="58">
                <c:v>-2.2731420864325633</c:v>
              </c:pt>
              <c:pt idx="59">
                <c:v>6.4876837646311385</c:v>
              </c:pt>
              <c:pt idx="60">
                <c:v>9.681348458498961</c:v>
              </c:pt>
            </c:numLit>
          </c:val>
        </c:ser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t>Tiempo (s)</a:t>
                </a:r>
              </a:p>
            </c:rich>
          </c:tx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72768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3E2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</c:plotArea>
    <c:legend>
      <c:legendPos val="b"/>
      <c:overlay val="0"/>
    </c:legend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985BA2-3708-416B-AA4F-ED400A94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8301A-CE9B-46D9-8CA9-07346A38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41176"/>
                </a:solidFill>
              </a:defRPr>
            </a:pPr>
            <a:r>
              <a:rPr sz="1350" b="1">
                <a:solidFill>
                  <a:srgbClr val="541176"/>
                </a:solidFill>
              </a:rPr>
              <a:t>PERCEPTIA</a:t>
            </a:r>
          </a:p>
        </p:txBody>
      </p:sp>
      <p:sp>
        <p:nvSpPr>
          <p:cNvPr id="3" name="deck-title">
            <a:extLst xmlns:a="http://schemas.openxmlformats.org/drawingml/2006/main">
              <a:ext uri="{FF2B5EF4-FFF2-40B4-BE49-F238E27FC236}">
                <a16:creationId xmlns:a16="http://schemas.microsoft.com/office/drawing/2014/main" id="{28BF9BAF-EB79-4436-8020-4135BDB7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5810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3B0A52"/>
                </a:solidFill>
              </a:defRPr>
            </a:pPr>
            <a:r>
              <a:rPr sz="3750" b="1">
                <a:solidFill>
                  <a:srgbClr val="3B0A52"/>
                </a:solidFill>
              </a:rPr>
              <a:t>Robot autoequilibrado</a:t>
            </a:r>
          </a:p>
          <a:p xmlns:a="http://schemas.openxmlformats.org/drawingml/2006/main">
            <a:pPr algn="l">
              <a:defRPr sz="3750" b="1">
                <a:solidFill>
                  <a:srgbClr val="3B0A52"/>
                </a:solidFill>
              </a:defRPr>
            </a:pPr>
            <a:r>
              <a:rPr sz="3750" b="1">
                <a:solidFill>
                  <a:srgbClr val="3B0A52"/>
                </a:solidFill>
              </a:rPr>
              <a:t>de dos ruedas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8B7A4-70B7-4662-B203-7AD9239E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051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B1733"/>
                </a:solidFill>
              </a:defRPr>
            </a:pPr>
            <a:r>
              <a:rPr sz="1800" b="0">
                <a:solidFill>
                  <a:srgbClr val="2B1733"/>
                </a:solidFill>
              </a:rPr>
              <a:t>PID normal, PID adaptativo por mezcla de expertos y gemelo digital en Gazebo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9851B-54F9-4D3D-B318-CCF8C5B5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33850"/>
            <a:ext cx="4810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2C303-B26A-4405-BE1C-D69FEC89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338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87F8C"/>
                </a:solidFill>
              </a:defRPr>
            </a:pPr>
            <a:r>
              <a:rPr sz="1275" b="1">
                <a:solidFill>
                  <a:srgbClr val="087F8C"/>
                </a:solidFill>
              </a:rPr>
              <a:t>Exposición técnica de 10 minutos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271F6-6DF6-455E-8264-19C41807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863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Evidencia del repositorio · escenario 2D reproducible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04A36B-E258-4D67-8C5F-DC820A50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619125"/>
            <a:ext cx="4648200" cy="533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d0d7e008c4e89">
            <a:extLst>
              <a:ext uri="{96DAC541-7B7A-43D3-8B79-37D633B846F1}">
                <asvg:svgBlip xmlns:asvg="http://schemas.microsoft.com/office/drawing/2016/SVG/main" r:embed="R0c1b9aed9aad473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00900" y="1000125"/>
            <a:ext cx="3733800" cy="30289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D9024C-65AE-42F8-95AB-CECDA394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400550"/>
            <a:ext cx="34671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E38D4F-ABA6-4DE3-BD84-F1C5FC1B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72000"/>
            <a:ext cx="3086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ROS 2 + Gazebo Sim</a:t>
            </a:r>
          </a:p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+ banco 2D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3B175-BCD4-47D1-9DA2-BB3333EE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C4513B"/>
                </a:solidFill>
              </a:defRPr>
            </a:pPr>
            <a:r>
              <a:rPr sz="825" b="1">
                <a:solidFill>
                  <a:srgbClr val="C4513B"/>
                </a:solidFill>
              </a:rPr>
              <a:t>Material educativo · datos simulados</a:t>
            </a:r>
          </a:p>
        </p:txBody>
      </p:sp>
    </p:spTree>
    <p:extLst>
      <p:ext uri="{BB962C8B-B14F-4D97-AF65-F5344CB8AC3E}">
        <p14:creationId xmlns:p14="http://schemas.microsoft.com/office/powerpoint/2010/main" val="2161102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A0C6A6-5DD9-48A5-9265-F94CDDDA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689D70A-142E-4535-8176-61D9F73D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El equilibrio exige corregir antes de que la caída crezca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CC2008-5C26-4F51-92E8-2C824F86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265AA-7922-4C8C-93B0-0F212BF9B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7A60E-4763-4656-B901-B1B8B4D8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41176"/>
                </a:solidFill>
              </a:defRPr>
            </a:pPr>
            <a:r>
              <a:rPr sz="1800" b="1">
                <a:solidFill>
                  <a:srgbClr val="541176"/>
                </a:solidFill>
              </a:rPr>
              <a:t>Problema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52501-5BCD-4F7A-A62B-88F92952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4762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B1733"/>
                </a:solidFill>
              </a:defRPr>
            </a:pPr>
            <a:r>
              <a:rPr sz="1575" b="0">
                <a:solidFill>
                  <a:srgbClr val="2B1733"/>
                </a:solidFill>
              </a:rPr>
              <a:t>El centro de masa está por encima del eje de las ruedas. Una inclinación pequeña genera un par gravitacional que aumenta la caída si la base no se mueve.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DC47D1-DB6C-4771-B63B-E005502A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04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41176"/>
                </a:solidFill>
              </a:defRPr>
            </a:pPr>
            <a:r>
              <a:rPr sz="1800" b="1">
                <a:solidFill>
                  <a:srgbClr val="541176"/>
                </a:solidFill>
              </a:rPr>
              <a:t>Objetivo general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D8D59-3954-41BD-BDDF-B3F3E59F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57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8DB78-E2BE-41A3-A89D-1B9F36F1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81450"/>
            <a:ext cx="4648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B1733"/>
                </a:solidFill>
              </a:defRPr>
            </a:pPr>
            <a:r>
              <a:rPr sz="1500" b="0">
                <a:solidFill>
                  <a:srgbClr val="2B1733"/>
                </a:solidFill>
              </a:rPr>
              <a:t>Construir un entorno reproducible para diseñar, observar y comparar controladores antes del ensayo físico.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A1E25-1815-4D09-836B-A6632636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815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FBE74-3995-45ED-832E-1E941F3D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05350"/>
            <a:ext cx="4648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B1733"/>
                </a:solidFill>
              </a:defRPr>
            </a:pPr>
            <a:r>
              <a:rPr sz="1500" b="0">
                <a:solidFill>
                  <a:srgbClr val="2B1733"/>
                </a:solidFill>
              </a:rPr>
              <a:t>Registrar inclinación, deriva y esfuerzo de motor para justificar cada ajuste.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A65C09-9C2C-4F82-B4B8-6EBEEADD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05050"/>
            <a:ext cx="1600200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19050">
            <a:solidFill>
              <a:srgbClr val="54117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022EDD-AD0B-4930-9BDD-00471C3E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05300"/>
            <a:ext cx="1295400" cy="129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23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F142F4-8EC8-43F7-B3ED-39958634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305300"/>
            <a:ext cx="1295400" cy="1295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23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3B013-2C91-4B52-A5DE-FCD98EB1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47910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EEE3A-D5F4-4520-848E-E56006A8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7910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38A435-E6C5-4B69-9AB6-2391EA55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9908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CE702-D6A9-40D2-B549-C7438421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9527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4513B"/>
                </a:solidFill>
              </a:defRPr>
            </a:pPr>
            <a:r>
              <a:rPr sz="1200" b="1">
                <a:solidFill>
                  <a:srgbClr val="C4513B"/>
                </a:solidFill>
              </a:rPr>
              <a:t>centro de masa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76740C-0D64-4024-9EE5-2C421F69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52775"/>
            <a:ext cx="10287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4513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EEFDB-86CC-44A3-96BA-CA35A324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81250"/>
            <a:ext cx="342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F8C"/>
                </a:solidFill>
              </a:defRPr>
            </a:pPr>
            <a:r>
              <a:rPr sz="2100" b="1">
                <a:solidFill>
                  <a:srgbClr val="087F8C"/>
                </a:solidFill>
              </a:rPr>
              <a:t>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59CE5-335B-4B5D-9EFF-0C67CCC3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74357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6586C"/>
                </a:solidFill>
              </a:defRPr>
            </a:pPr>
            <a:r>
              <a:rPr sz="1350" b="0">
                <a:solidFill>
                  <a:srgbClr val="66586C"/>
                </a:solidFill>
              </a:rPr>
              <a:t>Las ruedas desplazan el punto de apoyo hacia la caída.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0F9DF9-8AE9-4F20-9B01-A6CED1B01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153603-5279-4440-8C85-8484E9C1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models/tumbller/model.sdf; README.md.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BE2EF5-0594-4A1D-9A9D-16992998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11645537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5FDC4B7-F472-480C-AD33-1A4FAF924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1E82CF-0BC4-4BBD-8CBF-21BCAEE4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La arquitectura cierra un ciclo de observación y actuación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49515-54C8-4187-8641-6D9554EA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8BD12-57F2-4C8A-8E50-49F3633A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0134F-CDA9-46EF-9B89-C0FC93E7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048000"/>
            <a:ext cx="4381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87F8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8AB56-0136-40E2-8EE1-87A28D9C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8765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87F8C"/>
                </a:solidFill>
              </a:defRPr>
            </a:pPr>
            <a:r>
              <a:rPr sz="1875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ABA616-B306-4D01-8D93-EFECF23F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048000"/>
            <a:ext cx="4381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87F8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E5162-41C2-4353-A9AA-391B4D57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765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87F8C"/>
                </a:solidFill>
              </a:defRPr>
            </a:pPr>
            <a:r>
              <a:rPr sz="1875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2F8760-AABE-45CF-B4C5-97739DB0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48000"/>
            <a:ext cx="4381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87F8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407E7-2180-4D12-AA46-C3359522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765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87F8C"/>
                </a:solidFill>
              </a:defRPr>
            </a:pPr>
            <a:r>
              <a:rPr sz="1875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76943-87A1-4576-ADB8-EEA98F2B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048000"/>
            <a:ext cx="4381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87F8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4EBD6-8148-4C76-99F1-84C94D22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8765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087F8C"/>
                </a:solidFill>
              </a:defRPr>
            </a:pPr>
            <a:r>
              <a:rPr sz="1875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0684D-4722-4A9D-8C1D-D2170A9A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1676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04DDA6-471E-450B-A064-4A5D27E2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146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F35B6-5D06-477F-90D1-F179A6F4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38450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Cuerpo + ruedas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8C70F-3C35-4796-9C9A-234417D3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71850"/>
            <a:ext cx="137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Péndulo invertido</a:t>
            </a:r>
          </a:p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en Gazebo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1496C-DF18-4944-8064-51E8537C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362200"/>
            <a:ext cx="1676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77B3B-7305-41A0-B511-FBC3C12D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5146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7792A-93C3-41D9-BE95-000B8FF2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838450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IMU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D9A95B-3E10-4D47-A7BC-369E5FA8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71850"/>
            <a:ext cx="137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Orientación y</a:t>
            </a:r>
          </a:p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velocidad angular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DACD4-BE64-4046-AE21-F015C6C8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362200"/>
            <a:ext cx="1676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4C091C-20B3-4687-B441-0CEFF985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146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B6B1DF-ECA9-4A79-B1E0-A316F7F7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838450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ROS 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DFD9AB-58F6-4437-953A-6F2B48A2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371850"/>
            <a:ext cx="137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ros_gz_bridge</a:t>
            </a:r>
          </a:p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y tópicos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7C8675-B356-4DB3-B4E7-354DD108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62200"/>
            <a:ext cx="1676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4117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DAAA42-7EE6-4578-BD5B-65C3EDDE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5146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5D5602-6ECE-4341-8CEC-D88C92BE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838450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Controller Balance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99E840-BC85-4576-961D-7C847B4C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71850"/>
            <a:ext cx="137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Aceleración,</a:t>
            </a:r>
          </a:p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límites y seguridad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9FE7A-EA01-492C-8A52-62794A59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62200"/>
            <a:ext cx="16764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91AF05-8BA5-4833-AF37-1F7066F7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514600"/>
            <a:ext cx="247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0431B2-DF06-4D80-8AC5-8D0E72C0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838450"/>
            <a:ext cx="1371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Joints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C02B44-759A-440E-94C1-59301108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71850"/>
            <a:ext cx="137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Velocidad de</a:t>
            </a:r>
          </a:p>
          <a:p xmlns:a="http://schemas.openxmlformats.org/drawingml/2006/main">
            <a:pPr algn="ctr">
              <a:defRPr sz="1050" b="0">
                <a:solidFill>
                  <a:srgbClr val="66586C"/>
                </a:solidFill>
              </a:defRPr>
            </a:pPr>
            <a:r>
              <a:rPr sz="1050" b="0">
                <a:solidFill>
                  <a:srgbClr val="66586C"/>
                </a:solidFill>
              </a:rPr>
              <a:t>ambas ruedas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54803B8-B138-4446-BE0A-AE99CDDB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514850"/>
            <a:ext cx="62865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B33A939-9D39-4BEE-B546-10C983FBD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8630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F8C"/>
                </a:solidFill>
              </a:defRPr>
            </a:pPr>
            <a:r>
              <a:rPr sz="1350" b="1">
                <a:solidFill>
                  <a:srgbClr val="087F8C"/>
                </a:solidFill>
              </a:rPr>
              <a:t>Observer + CSV logger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2DDA637-BE6A-4314-8DAD-647DD88E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629150"/>
            <a:ext cx="3619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Telemetría: pitch, pitch rate, velocidad de rueda, aceleración, odometría estimada y posición.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5250078-BBA9-4A45-841D-D165B771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810250"/>
            <a:ext cx="9029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541176"/>
                </a:solidFill>
              </a:defRPr>
            </a:pPr>
            <a:r>
              <a:rPr sz="1425" b="1">
                <a:solidFill>
                  <a:srgbClr val="541176"/>
                </a:solidFill>
              </a:rPr>
              <a:t>Docker empaqueta Ubuntu, ROS 2 Jazzy y Gazebo para compartir el entorno con las estudiantes.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E7A73DA-4D0D-426F-A353-356976A14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2C5F704-FCBD-4E49-920C-0F1C0619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compose.yaml; config/bridge.yaml; launch/; scripts/balance_observer.py.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4DABAAD-F0E0-4908-BF72-4C4AB5C6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19569977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BB5333C-0336-44DB-8F06-BF9DD70E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F699217-05F2-49F9-BA0F-38EC3B01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El gemelo digital integra mecánica, sensores y software reproducible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54CC8-5B18-4B54-9BB6-26DA1712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1E2BC-CA5B-42D2-B438-C973CF15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6908D-9585-4E72-B43A-C489729C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85750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D8E60-A218-4949-A5E0-30779D3D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857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0FF4CE-BE41-4172-B2F0-3E9F1D4B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2438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B0A52"/>
                </a:solidFill>
              </a:defRPr>
            </a:pPr>
            <a:r>
              <a:rPr sz="1725" b="1">
                <a:solidFill>
                  <a:srgbClr val="3B0A52"/>
                </a:solidFill>
              </a:rPr>
              <a:t>Mecánica simulada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E11E1F-BDEC-4416-A97A-5A3D56AB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38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0EE1D3-FC25-490E-A068-84C3C5F8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622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Chasis: 0,62 kg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4566C-2330-4811-BEF3-177FF438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29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FA1FE-2A35-4182-850B-266133FE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528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Ruedas: 0,055 kg c/u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E4145-2B66-472E-B161-D4B9AC3E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195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EC3EF6-B02A-4B40-B282-DE6C288E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433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Radio: 0,034 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F6FEF-5AA4-4E58-9F36-22B36E18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101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47C449-F984-4BEE-B0CC-DCB8818F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339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Fricción SDF: μ = 1,35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F4AD0-A507-4E06-82CF-E7B97F90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09750"/>
            <a:ext cx="285750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C6D35-C619-4534-AE62-AD6FFB2B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09750"/>
            <a:ext cx="2857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FCE9CC-D694-42CF-AB70-6240845B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114550"/>
            <a:ext cx="2438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B0A52"/>
                </a:solidFill>
              </a:defRPr>
            </a:pPr>
            <a:r>
              <a:rPr sz="1725" b="1">
                <a:solidFill>
                  <a:srgbClr val="3B0A52"/>
                </a:solidFill>
              </a:rPr>
              <a:t>Sensores y actuadores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259129-41A4-4C4F-A123-8AA839DF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838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181514-0DC7-4222-A9A2-37E7F2A6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622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IMU simulada: 200 Hz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E91691-A9AF-41E0-AA7C-ECA5ABF9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29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8D94DC-4B01-4D0F-B5F9-342AEC70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528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Ruido angular: σ = 0,002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564A5-3D20-4A78-B1D9-29C37721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0195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CC9648-CE51-46EE-9BF0-10BB5684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9433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2 joints de velocidad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A89C76-F61A-4A83-919A-6A073352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6101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A276DB-0328-4885-961A-5E2CC8D1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5339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Límite: 18,85 rad/s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E61870-8F2B-4ED6-9A61-C1F14262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809750"/>
            <a:ext cx="285750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7214D3-C6B2-4F0D-A1A1-4AED1921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809750"/>
            <a:ext cx="2857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E3309F-074D-48CB-99AF-15FE6B9F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114550"/>
            <a:ext cx="2438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B0A52"/>
                </a:solidFill>
              </a:defRPr>
            </a:pPr>
            <a:r>
              <a:rPr sz="1725" b="1">
                <a:solidFill>
                  <a:srgbClr val="3B0A52"/>
                </a:solidFill>
              </a:rPr>
              <a:t>Software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BCBBC7-275B-46A2-97E1-3A598022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838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786AAC-E5EB-46A1-B145-6F932636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7622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ROS 2 Jazzy + ros_gz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61D055-08A5-479E-96DC-0DDD915A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429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F66ADA-0878-437E-BF93-FB2808E0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3528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Gazebo Sim y modelos SDF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DB3DD51-D220-4FC4-B637-B7D3E827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0195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E6FB214-7808-4CF6-A491-4FAC1E96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94335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Controladores Python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5FB791D-BF45-4E18-ADCF-8CE100FC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6101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0BBE642-133B-4443-9421-8A366C3B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533900"/>
            <a:ext cx="2171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Docker + registros CSV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57D0A92-6E94-40A8-940D-5C6C9FD0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1809750"/>
            <a:ext cx="114300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F8CA568-D38F-418A-9C8F-CDBD5089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2076450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D6A1E8"/>
                </a:solidFill>
              </a:defRPr>
            </a:pPr>
            <a:r>
              <a:rPr sz="975" b="1">
                <a:solidFill>
                  <a:srgbClr val="D6A1E8"/>
                </a:solidFill>
              </a:rPr>
              <a:t>ESTADO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911BB3F-909B-455A-961D-A4E34234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2609850"/>
            <a:ext cx="914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Validar</a:t>
            </a:r>
          </a:p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con robot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5B805AE-FA0B-4C53-A9A2-8AA06E0F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3676650"/>
            <a:ext cx="914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Masas,</a:t>
            </a:r>
          </a:p>
          <a:p xmlns:a="http://schemas.openxmlformats.org/drawingml/2006/main">
            <a:pPr algn="ctr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geometría</a:t>
            </a:r>
          </a:p>
          <a:p xmlns:a="http://schemas.openxmlformats.org/drawingml/2006/main">
            <a:pPr algn="ctr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y motor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BD7C6C1-77A2-4183-852A-D4F54D4A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9030060-EE02-47D2-8BA5-A428E356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models/tumbller/model.sdf; config/pid_params.yaml.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906ECC7-16EA-4036-A034-A17DBD59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8897574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77D22DC-BC57-4C47-A514-BF1AD0D4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4812F1-1AE6-4E87-B166-C07AB838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La base acelera hacia la caída para recuperar la vertical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DD42A-AAAF-48FA-BC57-67D1D4FF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CC254-0260-4CFF-A91B-FFA9E66E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423D0-B3D8-4D34-87C6-1A9ACDFA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6858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24D9B-DA66-4E21-BC52-3D9D0150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66925"/>
            <a:ext cx="655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theta_ddot = (g/L)·sin(theta) − (x_ddot/L)·cos(theta) − b·theta_dot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BD16A-9877-4359-8B65-53D17252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28950"/>
            <a:ext cx="204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C4513B"/>
                </a:solidFill>
              </a:defRPr>
            </a:pPr>
            <a:r>
              <a:rPr sz="1350" b="1">
                <a:solidFill>
                  <a:srgbClr val="C4513B"/>
                </a:solidFill>
              </a:rPr>
              <a:t>Gravedad aumenta la caída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A3983-C330-461E-B091-88D7A1FE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028950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7F8C"/>
                </a:solidFill>
              </a:defRPr>
            </a:pPr>
            <a:r>
              <a:rPr sz="1350" b="1">
                <a:solidFill>
                  <a:srgbClr val="087F8C"/>
                </a:solidFill>
              </a:rPr>
              <a:t>La aceleración de la base corrige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88217-2FE7-4AB3-8CDD-8E9A6CA1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0289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765A8"/>
                </a:solidFill>
              </a:defRPr>
            </a:pPr>
            <a:r>
              <a:rPr sz="1350" b="1">
                <a:solidFill>
                  <a:srgbClr val="2765A8"/>
                </a:solidFill>
              </a:rPr>
              <a:t>El amortiguamiento reduce oscilación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EF7FC4-6F04-4DEE-9648-56E05B96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2862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87F8C"/>
                </a:solidFill>
              </a:defRPr>
            </a:pPr>
            <a:r>
              <a:rPr sz="2100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E582D6-2FF5-42D3-AF98-7D945C7A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67150"/>
            <a:ext cx="21907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894FF-1E89-4642-A781-7B6B557F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005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5C8A3-147A-4E70-9830-9D42AAA1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814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B0A52"/>
                </a:solidFill>
              </a:defRPr>
            </a:pPr>
            <a:r>
              <a:rPr sz="1500" b="1">
                <a:solidFill>
                  <a:srgbClr val="3B0A52"/>
                </a:solidFill>
              </a:rPr>
              <a:t>Medir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3375F-DA90-45D5-9A9B-8EB4EBAF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29125"/>
            <a:ext cx="1771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θ y θ̇ desde la IMU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F06EE-BA77-4B7C-85E3-04D8BCBC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2862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87F8C"/>
                </a:solidFill>
              </a:defRPr>
            </a:pPr>
            <a:r>
              <a:rPr sz="2100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9D031-C17E-4246-B29F-7C4D27A6C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867150"/>
            <a:ext cx="21907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CFAF9E-CF2C-44E5-AFA0-5E1F3A2D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005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8DCB6-2ABC-443B-A5A9-58DA1754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9814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B0A52"/>
                </a:solidFill>
              </a:defRPr>
            </a:pPr>
            <a:r>
              <a:rPr sz="1500" b="1">
                <a:solidFill>
                  <a:srgbClr val="3B0A52"/>
                </a:solidFill>
              </a:rPr>
              <a:t>Comparar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FFD443-3DB3-441A-B0C6-C89BC547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429125"/>
            <a:ext cx="1771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vertical y objetivo de posición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96448F-4E7B-43BB-8BE2-9E45CA36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2862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87F8C"/>
                </a:solidFill>
              </a:defRPr>
            </a:pPr>
            <a:r>
              <a:rPr sz="2100" b="1">
                <a:solidFill>
                  <a:srgbClr val="087F8C"/>
                </a:solidFill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E3AF1F-32DB-4B60-A462-81B76C6A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867150"/>
            <a:ext cx="21907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7FE938-A62B-43FD-B10E-D2A21EDD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0005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A5587-096B-409B-BA2F-45C752A55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9814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B0A52"/>
                </a:solidFill>
              </a:defRPr>
            </a:pPr>
            <a:r>
              <a:rPr sz="1500" b="1">
                <a:solidFill>
                  <a:srgbClr val="3B0A52"/>
                </a:solidFill>
              </a:rPr>
              <a:t>Corregir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242880-8976-4336-A1D2-9780FDEC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29125"/>
            <a:ext cx="1771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calcular aceleración limitada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98C1E1-2EE2-4359-8828-F12EBCCB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867150"/>
            <a:ext cx="21907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05C739-005A-48C3-9D41-62C7CB08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00500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87F8C"/>
                </a:solidFill>
              </a:defRPr>
            </a:pPr>
            <a:r>
              <a:rPr sz="975" b="1">
                <a:solidFill>
                  <a:srgbClr val="087F8C"/>
                </a:solidFill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465983-5F28-4746-B7C2-9AEFB74D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9814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B0A52"/>
                </a:solidFill>
              </a:defRPr>
            </a:pPr>
            <a:r>
              <a:rPr sz="1500" b="1">
                <a:solidFill>
                  <a:srgbClr val="3B0A52"/>
                </a:solidFill>
              </a:rPr>
              <a:t>Actuar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10246D-46A8-4835-B5D2-13A40AF2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29125"/>
            <a:ext cx="1771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integrar a velocidad de rueda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342606-7F67-4FF7-A34D-60156C226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81650"/>
            <a:ext cx="10858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AAFDFE-9D07-444D-824E-598BF3112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43575"/>
            <a:ext cx="1043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541176"/>
                </a:solidFill>
              </a:defRPr>
            </a:pPr>
            <a:r>
              <a:rPr sz="1350" b="1">
                <a:solidFill>
                  <a:srgbClr val="541176"/>
                </a:solidFill>
              </a:rPr>
              <a:t>Banco 2D: L = 0,105 m, Δt = 5 ms, integración RK4. Gazebo: Controller Balance a 100 Hz.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9366847-C39B-4241-A699-BCB26E44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8DFCFBD-A252-4E69-A0DD-EE2B609C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scripts/sim_2d_pid_ai.py; scripts/balance_controller.py.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CED7535-494F-4201-9078-48E88131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6140057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49DEBE5-9857-42CB-88EB-5C77981C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7BC865-0CEC-4BC8-B2AD-DD2C36E7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El PID adaptativo conserva un núcleo interpretable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C5CED3-CDE7-4277-825F-3E35DE8A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70383-5DB5-4A83-8220-4A7D6464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9CF73-07A4-4546-9CB2-6489D967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476250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875F42-73D9-4C50-92F0-988FBF78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383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765A8"/>
                </a:solidFill>
              </a:defRPr>
            </a:pPr>
            <a:r>
              <a:rPr sz="1875" b="1">
                <a:solidFill>
                  <a:srgbClr val="2765A8"/>
                </a:solidFill>
              </a:rPr>
              <a:t>PID normal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D2B3C8-1CB6-4293-B9E8-D7D73630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Ganancias fijas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D5F15-C0E0-45BB-A4A9-174AFD6C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57500"/>
            <a:ext cx="12954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8E4C3-F0D7-4E85-B016-3C26ACAC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575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65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5F2B6F-C918-4475-A015-F18A6B59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0990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Kp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2B4C7-1007-49DE-B7D8-9A68FA7B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286125"/>
            <a:ext cx="97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13,5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0B7844-DCAB-40C6-8A2C-51E7F6AB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705225"/>
            <a:ext cx="971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proporcional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3BAFC-ADFE-4CDE-BDD1-F4A9EB60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857500"/>
            <a:ext cx="12954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DE57F-20F4-460E-8D44-F70AD016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8575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65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9EFC70-BCF9-4D44-88B0-CE4E6729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00990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Ki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6C075E-98E4-40FD-ABB3-F1B2B4E3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286125"/>
            <a:ext cx="97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0,25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5093F3-4A60-4703-9FBF-46F56723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705225"/>
            <a:ext cx="971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integral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59B467-2E3F-4956-AEBF-E83D49CF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857500"/>
            <a:ext cx="12954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80816D-99AA-4F82-995A-E511675D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8575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65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3B424E-61CC-4D0D-9CB9-604559DA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00990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Kd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EE32EF-3171-4216-BD82-143D6405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286125"/>
            <a:ext cx="97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2,25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0DCB5F-E44C-4F87-A8E5-D5E3AD2C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05225"/>
            <a:ext cx="971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derivativo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4612C0-738E-48CD-9EE0-649A5666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62450"/>
            <a:ext cx="4038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B1733"/>
                </a:solidFill>
              </a:defRPr>
            </a:pPr>
            <a:r>
              <a:rPr sz="1275" b="0">
                <a:solidFill>
                  <a:srgbClr val="2B1733"/>
                </a:solidFill>
              </a:rPr>
              <a:t>Misma respuesta para equilibrio, recuperación y deriva.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B25D57-4DFF-4152-9E5A-C7FE73D9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1790700"/>
            <a:ext cx="582930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02E7D9-37BA-4015-8267-C24A19B9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0383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C4513B"/>
                </a:solidFill>
              </a:defRPr>
            </a:pPr>
            <a:r>
              <a:rPr sz="1875" b="1">
                <a:solidFill>
                  <a:srgbClr val="C4513B"/>
                </a:solidFill>
              </a:rPr>
              <a:t>PID IA · mezcla heurística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E91D0F-48D0-440D-AE56-731B0C92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4193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586C"/>
                </a:solidFill>
              </a:defRPr>
            </a:pPr>
            <a:r>
              <a:rPr sz="1125" b="0">
                <a:solidFill>
                  <a:srgbClr val="66586C"/>
                </a:solidFill>
              </a:rPr>
              <a:t>Los pesos dependen de |θ|, |θ̇| y |x|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90547D-1C29-4C91-8BE1-AC04FC59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895600"/>
            <a:ext cx="158115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E44815-D781-4FE3-9801-91790C5A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0515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541176"/>
                </a:solidFill>
              </a:defRPr>
            </a:pPr>
            <a:r>
              <a:rPr sz="1350" b="1">
                <a:solidFill>
                  <a:srgbClr val="541176"/>
                </a:solidFill>
              </a:rPr>
              <a:t>Equilibrio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6FC95C-28FC-4649-9956-1D914CD9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486150"/>
            <a:ext cx="135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2B1733"/>
                </a:solidFill>
              </a:defRPr>
            </a:pPr>
            <a:r>
              <a:rPr sz="1050" b="0">
                <a:solidFill>
                  <a:srgbClr val="2B1733"/>
                </a:solidFill>
              </a:rPr>
              <a:t>respuesta suave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9C3304-3A1B-44AC-AE71-DEE1D8D6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895600"/>
            <a:ext cx="158115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E8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68FD02-A34A-44F8-BE99-A25396C3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10515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C4513B"/>
                </a:solidFill>
              </a:defRPr>
            </a:pPr>
            <a:r>
              <a:rPr sz="1350" b="1">
                <a:solidFill>
                  <a:srgbClr val="C4513B"/>
                </a:solidFill>
              </a:rPr>
              <a:t>Recuperación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8971927-DF31-448C-864C-0D122FB6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86150"/>
            <a:ext cx="135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2B1733"/>
                </a:solidFill>
              </a:defRPr>
            </a:pPr>
            <a:r>
              <a:rPr sz="1050" b="0">
                <a:solidFill>
                  <a:srgbClr val="2B1733"/>
                </a:solidFill>
              </a:rPr>
              <a:t>más Kp y Kd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98B5B2-CE66-4DBD-BA3D-D3E5B51F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895600"/>
            <a:ext cx="158115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71E32A4-7A18-4804-898B-2F0314B4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10515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7F8C"/>
                </a:solidFill>
              </a:defRPr>
            </a:pPr>
            <a:r>
              <a:rPr sz="1350" b="1">
                <a:solidFill>
                  <a:srgbClr val="087F8C"/>
                </a:solidFill>
              </a:rPr>
              <a:t>Deriva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78D9DEC-6D81-496C-9A65-6742F8B6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486150"/>
            <a:ext cx="135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2B1733"/>
                </a:solidFill>
              </a:defRPr>
            </a:pPr>
            <a:r>
              <a:rPr sz="1050" b="0">
                <a:solidFill>
                  <a:srgbClr val="2B1733"/>
                </a:solidFill>
              </a:rPr>
              <a:t>más posición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6E15F26-B5DC-4461-A2E6-F8220996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43400"/>
            <a:ext cx="521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B0A52"/>
                </a:solidFill>
              </a:defRPr>
            </a:pPr>
            <a:r>
              <a:rPr sz="1350" b="1">
                <a:solidFill>
                  <a:srgbClr val="3B0A52"/>
                </a:solidFill>
              </a:rPr>
              <a:t>Kp, Ki y Kd = suma ponderada de los tres expertos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626B2EF-923E-410B-B49D-1A88D4F7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67350"/>
            <a:ext cx="108585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D276A9E-D600-42CA-A407-5DEE5038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67375"/>
            <a:ext cx="1040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Ajuste recomendado: signo → filtros → límites → equilibrio → deriva → perturbación.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229D412-5556-4F0A-A153-54BB8D762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7A5F29C-9899-465D-BE81-A2A5928E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scripts/sim_2d_pid_ai.py; config/pid_params.yaml.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C61DED7-D2F7-4509-875C-985E0F0B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3716377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FF2BC0-44E9-48DE-956A-7FCE7C40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804E20-6D31-47D9-A317-A4F40608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La comparación usa el mismo estado inicial y la misma perturbación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3D8D50-14E5-40DE-BA62-B53D557A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FDF3F-E546-4620-A33C-4484FC85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DD21DB-96D0-40DE-A6B6-EDFEB2DB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41176"/>
                </a:solidFill>
              </a:defRPr>
            </a:pPr>
            <a:r>
              <a:rPr sz="1800" b="1">
                <a:solidFill>
                  <a:srgbClr val="541176"/>
                </a:solidFill>
              </a:rPr>
              <a:t>Escenario reproducible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5ACD3-A18D-4996-853E-98EB3D18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4000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0F7EF-A2D0-4E72-A463-CE372D82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28875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586C"/>
                </a:solidFill>
              </a:defRPr>
            </a:pPr>
            <a:r>
              <a:rPr sz="1200" b="0">
                <a:solidFill>
                  <a:srgbClr val="66586C"/>
                </a:solidFill>
              </a:rPr>
              <a:t>Duración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D79E54-C9F4-4597-8B55-4F27F4B9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409825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12 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E1A91-3FFF-416C-81DE-AEF41CDB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67025"/>
            <a:ext cx="4000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D257E-9DED-4C23-8B63-774F4903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7180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586C"/>
                </a:solidFill>
              </a:defRPr>
            </a:pPr>
            <a:r>
              <a:rPr sz="1200" b="0">
                <a:solidFill>
                  <a:srgbClr val="66586C"/>
                </a:solidFill>
              </a:rPr>
              <a:t>Inclinación inicial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C82968-CBB7-4456-BE94-01804B18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95275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7°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E0FAE8-AD62-4F9D-A3C4-02551D71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09950"/>
            <a:ext cx="4000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769544-7477-4B93-AE82-A095D1F8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14725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586C"/>
                </a:solidFill>
              </a:defRPr>
            </a:pPr>
            <a:r>
              <a:rPr sz="1200" b="0">
                <a:solidFill>
                  <a:srgbClr val="66586C"/>
                </a:solidFill>
              </a:rPr>
              <a:t>Perturbación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7173E-232E-433C-951A-F63D906E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495675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−2,5 m/s²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C9CCC-667D-469E-B472-8A744214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52875"/>
            <a:ext cx="4000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B1FAE9-B486-469B-849C-5E8D8446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576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586C"/>
                </a:solidFill>
              </a:defRPr>
            </a:pPr>
            <a:r>
              <a:rPr sz="1200" b="0">
                <a:solidFill>
                  <a:srgbClr val="66586C"/>
                </a:solidFill>
              </a:rPr>
              <a:t>Duración del impulso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803BB3-FBAE-49DB-99B0-BCB937F3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038600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0,12 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642E3-A60F-4E4A-82E4-D2CD4969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5800"/>
            <a:ext cx="4000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D9FA53-6B5D-4116-8753-E5030544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00575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586C"/>
                </a:solidFill>
              </a:defRPr>
            </a:pPr>
            <a:r>
              <a:rPr sz="1200" b="0">
                <a:solidFill>
                  <a:srgbClr val="66586C"/>
                </a:solidFill>
              </a:rPr>
              <a:t>Umbral de caída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8F587A-C727-4550-A8AF-A79181E1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581525"/>
            <a:ext cx="1314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3B0A52"/>
                </a:solidFill>
              </a:defRPr>
            </a:pPr>
            <a:r>
              <a:rPr sz="1425" b="1">
                <a:solidFill>
                  <a:srgbClr val="3B0A52"/>
                </a:solidFill>
              </a:rPr>
              <a:t>45°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4DE393-389F-4CEC-B20E-64E646AC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7907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41176"/>
                </a:solidFill>
              </a:defRPr>
            </a:pPr>
            <a:r>
              <a:rPr sz="1800" b="1">
                <a:solidFill>
                  <a:srgbClr val="541176"/>
                </a:solidFill>
              </a:rPr>
              <a:t>Secuencia temporal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352C93-8FD8-4238-87DA-ABDA241E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381375"/>
            <a:ext cx="51435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4117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7E0776-37B6-4317-BC52-96A4D023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2670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2536E-E426-4B5A-B086-E802A1ED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857500"/>
            <a:ext cx="800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B0A52"/>
                </a:solidFill>
              </a:defRPr>
            </a:pPr>
            <a:r>
              <a:rPr sz="1275" b="1">
                <a:solidFill>
                  <a:srgbClr val="3B0A52"/>
                </a:solidFill>
              </a:rPr>
              <a:t>0 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C8EFAF-6A4B-4DF2-B640-284F86E2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667125"/>
            <a:ext cx="133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Arranque</a:t>
            </a:r>
          </a:p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inclinado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53902F-E1C4-452B-8112-8D895EB1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670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1C4F22-D24B-435A-9922-E189C0EC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857500"/>
            <a:ext cx="800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C4513B"/>
                </a:solidFill>
              </a:defRPr>
            </a:pPr>
            <a:r>
              <a:rPr sz="1275" b="1">
                <a:solidFill>
                  <a:srgbClr val="C4513B"/>
                </a:solidFill>
              </a:rPr>
              <a:t>4,0 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574AE2-E90C-4421-BAB7-CF5B2FDD4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667125"/>
            <a:ext cx="133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Impulso</a:t>
            </a:r>
          </a:p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externo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C76333-3E38-4635-9CC0-9400C6FB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2670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7E7EEE-4F99-4BDF-B231-30A3AB92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857500"/>
            <a:ext cx="800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B0A52"/>
                </a:solidFill>
              </a:defRPr>
            </a:pPr>
            <a:r>
              <a:rPr sz="1275" b="1">
                <a:solidFill>
                  <a:srgbClr val="3B0A52"/>
                </a:solidFill>
              </a:rPr>
              <a:t>12 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944A5FF-7C90-4960-AC8E-CC5CAAD3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667125"/>
            <a:ext cx="133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Fin de</a:t>
            </a:r>
          </a:p>
          <a:p xmlns:a="http://schemas.openxmlformats.org/drawingml/2006/main">
            <a:pPr algn="ctr">
              <a:defRPr sz="1200" b="0">
                <a:solidFill>
                  <a:srgbClr val="2B1733"/>
                </a:solidFill>
              </a:defRPr>
            </a:pPr>
            <a:r>
              <a:rPr sz="1200" b="0">
                <a:solidFill>
                  <a:srgbClr val="2B1733"/>
                </a:solidFill>
              </a:rPr>
              <a:t>observación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AFF41E3-CFC0-446A-BA49-0EC4CAA7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629150"/>
            <a:ext cx="588645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C511988-945F-4C6D-8203-2D022C40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8196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87F8C"/>
                </a:solidFill>
              </a:defRPr>
            </a:pPr>
            <a:r>
              <a:rPr sz="1275" b="1">
                <a:solidFill>
                  <a:srgbClr val="087F8C"/>
                </a:solidFill>
              </a:rPr>
              <a:t>Se observa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FCBC5FE-A2FB-4A6E-9ABC-3274F803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181600"/>
            <a:ext cx="546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B1733"/>
                </a:solidFill>
              </a:defRPr>
            </a:pPr>
            <a:r>
              <a:rPr sz="1350" b="1">
                <a:solidFill>
                  <a:srgbClr val="2B1733"/>
                </a:solidFill>
              </a:rPr>
              <a:t>caída · pico angular · IAE · deriva |x| · RPM equivalente · settling &lt; 1°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0A37484-D25F-401E-9718-1C536EB5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905500"/>
            <a:ext cx="5886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541176"/>
                </a:solidFill>
              </a:defRPr>
            </a:pPr>
            <a:r>
              <a:rPr sz="1275" b="1">
                <a:solidFill>
                  <a:srgbClr val="541176"/>
                </a:solidFill>
              </a:rPr>
              <a:t>Ambos controladores reciben exactamente el mismo escenario.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DD0131A-8612-4049-86BA-18DF838C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B8D6AB5-562D-4BBB-AF0F-66E74509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Fuente: scripts/sim_2d_pid_ai.py, parámetros por defecto.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653E248-F35E-442B-B9EA-62D93699D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15831083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155949-EAA0-406E-9A81-0D6B6961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3BDAE6-15FD-4029-AB9C-A8738431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El PID IA reduce error y deriva, a cambio de mayor esfuerzo de motor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AADB14-227E-497B-ADBF-F8EC77E8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CA4A5-B804-4839-9A17-8D9A99B4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FA21B-789E-40F3-95CD-489A930D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71650"/>
            <a:ext cx="71056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C6C03-4575-4043-B46D-73933C0B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478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B0A52"/>
                </a:solidFill>
              </a:defRPr>
            </a:pPr>
            <a:r>
              <a:rPr sz="1125" b="1">
                <a:solidFill>
                  <a:srgbClr val="3B0A52"/>
                </a:solidFill>
              </a:rPr>
              <a:t>Inclinación simulada (°)</a:t>
            </a:r>
          </a:p>
        </p:txBody>
      </p:sp>
      <p:graphicFrame>
        <p:nvGraphicFramePr>
          <p:cNvPr id="36" name="Chart"/>
          <p:cNvGraphicFramePr/>
          <p:nvPr/>
        </p:nvGraphicFramePr>
        <p:xfrm>
          <a:off xmlns:a="http://schemas.openxmlformats.org/drawingml/2006/main" x="876300" y="2019300"/>
          <a:ext xmlns:a="http://schemas.openxmlformats.org/drawingml/2006/main" cx="66675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437f7ff43ee415a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6CE8C-C47B-4B4B-8E06-E56456AAE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300" y="1962150"/>
            <a:ext cx="9525" cy="3429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87F8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975ED-9180-40E3-8A07-552A952B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38350"/>
            <a:ext cx="838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87F8C"/>
                </a:solidFill>
              </a:defRPr>
            </a:pPr>
            <a:r>
              <a:rPr sz="900" b="1">
                <a:solidFill>
                  <a:srgbClr val="087F8C"/>
                </a:solidFill>
              </a:rPr>
              <a:t>perturbación</a:t>
            </a:r>
          </a:p>
          <a:p xmlns:a="http://schemas.openxmlformats.org/drawingml/2006/main">
            <a:pPr algn="ctr">
              <a:defRPr sz="900" b="1">
                <a:solidFill>
                  <a:srgbClr val="087F8C"/>
                </a:solidFill>
              </a:defRPr>
            </a:pPr>
            <a:r>
              <a:rPr sz="900" b="1">
                <a:solidFill>
                  <a:srgbClr val="087F8C"/>
                </a:solidFill>
              </a:rPr>
              <a:t>4,0 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F1489-FE2C-4BA3-97F6-9053D5C3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71650"/>
            <a:ext cx="3238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02E63-5EC4-40BF-8F91-86C00A4C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7165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DAA328-DF67-4E86-B898-F09EC549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24050"/>
            <a:ext cx="2914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Pico angular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D2E10F-32ED-4880-A3D8-B2BCA3B4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002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14,64°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816FFF-6B6D-4DB8-B630-4D1E6479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29146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8,2% menor que PID normal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1F28C-FBBF-432A-94CE-35568CE5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24200"/>
            <a:ext cx="3238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C25D0-A6EB-4931-AFDE-0D610263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242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74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7644D3-655A-4BA5-8B20-A061AE8E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76600"/>
            <a:ext cx="2914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IAE angular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9C0010-D1D8-436D-87A9-98B7B4813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528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1,3484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26E707-709E-4110-B540-69E687CA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71925"/>
            <a:ext cx="29146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10,3% menor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5CADD1-16F6-4DC5-8845-845F713A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76750"/>
            <a:ext cx="3238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D61E8E-3712-4F90-A0E1-8A6B6066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7675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65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CE68C5-C4A6-4832-B7B6-CBA8D616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29150"/>
            <a:ext cx="2914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586C"/>
                </a:solidFill>
              </a:defRPr>
            </a:pPr>
            <a:r>
              <a:rPr sz="1050" b="1">
                <a:solidFill>
                  <a:srgbClr val="66586C"/>
                </a:solidFill>
              </a:rPr>
              <a:t>Deriva final |x|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566FE0-D22C-43DD-A340-14893F93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9053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B0A52"/>
                </a:solidFill>
              </a:defRPr>
            </a:pPr>
            <a:r>
              <a:rPr sz="2100" b="1">
                <a:solidFill>
                  <a:srgbClr val="3B0A52"/>
                </a:solidFill>
              </a:rPr>
              <a:t>0,094 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969A11-899B-46DB-8851-8394BE87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324475"/>
            <a:ext cx="29146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6586C"/>
                </a:solidFill>
              </a:defRPr>
            </a:pPr>
            <a:r>
              <a:rPr sz="975" b="0">
                <a:solidFill>
                  <a:srgbClr val="66586C"/>
                </a:solidFill>
              </a:rPr>
              <a:t>26,6% menor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F5DC53-E1F2-46A0-9854-8F79327F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43600"/>
            <a:ext cx="106680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E8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79DA90-CF3B-4118-A150-FCA2CF63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048375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C4513B"/>
                </a:solidFill>
              </a:defRPr>
            </a:pPr>
            <a:r>
              <a:rPr sz="1200" b="1">
                <a:solidFill>
                  <a:srgbClr val="C4513B"/>
                </a:solidFill>
              </a:rPr>
              <a:t>Costo: 133,3 rpm de pico equivalente frente a 100,9 rpm (+32,1%). Ninguno logra settling &lt; 1°.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79E71A-9A90-4A38-9BE2-BA6E8084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404237-34BB-4E5A-A4D1-55CF056D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Fuente: docs/pid_vs_pid_ai_2d.csv; simulación reproducida con parámetros por defecto.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368E8A-545A-4FDA-9E99-498AF585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3573027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3614F-50CE-4FA7-9642-D8E54E8E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1528CA-C3B6-484D-B380-AEC1806B9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La página reúne telemetría, evidencia y una demostración controlable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148E6-DBCD-430A-AD89-138DAC5B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7EECA-721D-4C72-8A9B-0A47A440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D076D-85F1-43E4-826E-3DDE3E5F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7810500" cy="424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534172c784775"/>
          <a:srcRect xmlns:a="http://schemas.openxmlformats.org/drawingml/2006/main" l="0" t="7588" r="0" b="75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1866900"/>
            <a:ext cx="7581900" cy="401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3AB56-6E1E-4DB5-800A-9BD4A6FA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752600"/>
            <a:ext cx="2781300" cy="424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8CF883-1F8B-4C91-8189-907431E8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00250"/>
            <a:ext cx="2324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Durante la demostración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0F225-9688-4B6E-8452-3621E065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81300"/>
            <a:ext cx="2247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1. Identificar la etiqueta “datos simulados”.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B8B1B2-7D82-4F2A-A091-B37B395E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419475"/>
            <a:ext cx="2247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2. Mostrar la línea de perturbación en t = 4 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B4C62-11FA-4CC5-AB1A-60E14B5B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57650"/>
            <a:ext cx="2247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3. Comparar inclinación, deriva y RPM.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E0723-9188-45EA-B6F8-A4B37504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695825"/>
            <a:ext cx="2247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6A1E8"/>
                </a:solidFill>
              </a:defRPr>
            </a:pPr>
            <a:r>
              <a:rPr sz="1200" b="1">
                <a:solidFill>
                  <a:srgbClr val="D6A1E8"/>
                </a:solidFill>
              </a:rPr>
              <a:t>4. Abrir la animación y usar reinicio/velocidad.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4C876D-F764-4B0B-9F3E-0E14AB03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476875"/>
            <a:ext cx="2324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D6A1E8"/>
                </a:solidFill>
              </a:defRPr>
            </a:pPr>
            <a:r>
              <a:rPr sz="1050" b="1">
                <a:solidFill>
                  <a:srgbClr val="D6A1E8"/>
                </a:solidFill>
              </a:rPr>
              <a:t>Responsive · Roboto local · sin CDN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81C32-5DF7-4A92-97C5-3FA21D57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ABECFB-D7C4-45C2-8681-50C2DB77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Fuente: docs/index.html y recursos interactivos de docs/.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73EA20-F13B-436F-8B90-047D02A3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21454378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C581BF2-F630-491B-8B4F-3C6819F9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41176"/>
                </a:solidFill>
              </a:defRPr>
            </a:pPr>
            <a:r>
              <a:rPr sz="975" b="1">
                <a:solidFill>
                  <a:srgbClr val="541176"/>
                </a:solidFill>
              </a:rPr>
              <a:t>PERCEPTIA · ROBOT AUTOEQUILIBRADO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38AB71-1025-46F6-9976-6B892BBF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3B0A52"/>
                </a:solidFill>
              </a:defRPr>
            </a:pPr>
            <a:r>
              <a:rPr sz="2625" b="1">
                <a:solidFill>
                  <a:srgbClr val="3B0A52"/>
                </a:solidFill>
              </a:rPr>
              <a:t>El simulador prepara la prueba; el hardware validará el control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992C2-6A8E-41F8-884D-6EF453D1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990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00719-B177-42F7-893B-7D3DEDDD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4000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66586C"/>
                </a:solidFill>
              </a:defRPr>
            </a:pPr>
            <a:r>
              <a:rPr sz="975" b="1">
                <a:solidFill>
                  <a:srgbClr val="66586C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EFAF1-93C4-457D-BDDA-7DE0B2778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504825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3E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B67FA-3744-4FA8-A2FA-5927E539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193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41176"/>
                </a:solidFill>
              </a:defRPr>
            </a:pPr>
            <a:r>
              <a:rPr sz="1800" b="1">
                <a:solidFill>
                  <a:srgbClr val="541176"/>
                </a:solidFill>
              </a:rPr>
              <a:t>Conclusiones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23114F-CFC6-44DD-8EFC-F5232F1C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98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3657CF-A1A0-497F-A740-C1A95273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533650"/>
            <a:ext cx="4267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El ciclo IMU → control → ruedas está implementado en ROS 2 y Gazebo.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EFD567-D939-4BC6-BFDA-D39C2953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52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65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D77A0-20DE-4556-9418-7074D0D8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76600"/>
            <a:ext cx="4267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El banco 2D permite comparar controladores con perturbaciones reproducibles.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238D6F-B07B-4460-9AEC-1963F657E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957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51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4EB884-92A5-492D-8C8B-40294B8F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9550"/>
            <a:ext cx="4267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La mezcla de expertos mejora tres métricas, pero aumenta el pico de motor.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7AA9C-511C-4C07-A46D-F6C9DCFB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387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1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BBABD-8004-49AD-9D86-B31CC057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762500"/>
            <a:ext cx="4267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B1733"/>
                </a:solidFill>
              </a:defRPr>
            </a:pPr>
            <a:r>
              <a:rPr sz="1350" b="0">
                <a:solidFill>
                  <a:srgbClr val="2B1733"/>
                </a:solidFill>
              </a:rPr>
              <a:t>La evidencia actual es simulada; no demuestra desempeño físico.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07E55-923A-4A71-8E4D-5A806B09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752600"/>
            <a:ext cx="5543550" cy="3733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0A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F781D-F90D-4363-884F-F0DC7922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193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6A1E8"/>
                </a:solidFill>
              </a:defRPr>
            </a:pPr>
            <a:r>
              <a:rPr sz="1800" b="1">
                <a:solidFill>
                  <a:srgbClr val="D6A1E8"/>
                </a:solidFill>
              </a:rPr>
              <a:t>Siguientes pasos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C47D97-438B-455A-AB11-761E49F8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7175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31409C-F89E-4936-9ACA-E57858F0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52700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Medir masa, geometría y centro de masa.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00C570-2752-45E7-8156-30DD3F86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019425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0E8921-6FFF-4F1D-AE22-95BA06EE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00375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Calibrar IMU, signo y saturaciones.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5A6BD6-0DB9-4EED-946C-3AEABB66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67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F7A62B-CE8E-4AE9-95E6-864ED3FC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48050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Usar feedback de joints y luego encoders.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FAB610-74B2-4EED-9B4F-D92967D4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14775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A0C6A2-8080-4E1C-9261-E50F6EBA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95725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Registrar episodios Gazebo repetibles.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D31C55-70C2-4901-A191-B2404A2A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BCCB34-91E8-49BB-9D6C-8277040A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43400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Entrenar y validar la compuerta MoE.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A66B9A-20B9-407E-9B4C-4F2C9DCC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10125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6A1E8"/>
                </a:solidFill>
              </a:defRPr>
            </a:pPr>
            <a:r>
              <a:rPr sz="1125" b="1">
                <a:solidFill>
                  <a:srgbClr val="D6A1E8"/>
                </a:solidFill>
              </a:rPr>
              <a:t>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B23500-5353-4E37-9B58-4EBC7B7C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791075"/>
            <a:ext cx="462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Ensayar con soporte e interruptor de emergencia.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A4A738-3EBC-4BA7-9510-53DA3861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858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22615E-D5DD-4973-8A09-D8668599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53125"/>
            <a:ext cx="1040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87F8C"/>
                </a:solidFill>
              </a:defRPr>
            </a:pPr>
            <a:r>
              <a:rPr sz="1425" b="1">
                <a:solidFill>
                  <a:srgbClr val="087F8C"/>
                </a:solidFill>
              </a:rPr>
              <a:t>Decisión técnica: validar primero el modelo y los límites; después comparar IA en el robot real.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06C62B-A508-4F81-877B-06D5110F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8652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3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7072319-38F9-420A-95BD-84541FE8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553200"/>
            <a:ext cx="962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6586C"/>
                </a:solidFill>
              </a:defRPr>
            </a:pPr>
            <a:r>
              <a:rPr sz="750" b="0">
                <a:solidFill>
                  <a:srgbClr val="66586C"/>
                </a:solidFill>
              </a:rPr>
              <a:t>Fuentes: README.md; configuración, código y resultados versionados del repositorio.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C33A63B-C21B-4F72-ACB2-93B8B3C7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553200"/>
            <a:ext cx="295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C4513B"/>
                </a:solidFill>
              </a:defRPr>
            </a:pPr>
            <a:r>
              <a:rPr sz="750" b="1">
                <a:solidFill>
                  <a:srgbClr val="C4513B"/>
                </a:solidFill>
              </a:rPr>
              <a:t>Solo simulación; no equivale a una prueba física.</a:t>
            </a:r>
          </a:p>
        </p:txBody>
      </p:sp>
    </p:spTree>
    <p:extLst>
      <p:ext uri="{BB962C8B-B14F-4D97-AF65-F5344CB8AC3E}">
        <p14:creationId xmlns:p14="http://schemas.microsoft.com/office/powerpoint/2010/main" val="15619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2026-07-23T01:00:28.7390000Z</dcterms:created>
  <dcterms:modified xsi:type="dcterms:W3CDTF">2026-07-23T01:00:28.7390000Z</dcterms:modified>
</coreProperties>
</file>